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10" r:id="rId1"/>
    <p:sldMasterId id="2147483822" r:id="rId2"/>
  </p:sldMasterIdLst>
  <p:notesMasterIdLst>
    <p:notesMasterId r:id="rId10"/>
  </p:notesMasterIdLst>
  <p:handoutMasterIdLst>
    <p:handoutMasterId r:id="rId11"/>
  </p:handoutMasterIdLst>
  <p:sldIdLst>
    <p:sldId id="451" r:id="rId3"/>
    <p:sldId id="452" r:id="rId4"/>
    <p:sldId id="453" r:id="rId5"/>
    <p:sldId id="454" r:id="rId6"/>
    <p:sldId id="455" r:id="rId7"/>
    <p:sldId id="456" r:id="rId8"/>
    <p:sldId id="457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D31"/>
    <a:srgbClr val="D9531E"/>
    <a:srgbClr val="6EB333"/>
    <a:srgbClr val="000000"/>
    <a:srgbClr val="E87827"/>
    <a:srgbClr val="00447B"/>
    <a:srgbClr val="B9C7D4"/>
    <a:srgbClr val="000066"/>
    <a:srgbClr val="4B296C"/>
    <a:srgbClr val="8525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16" autoAdjust="0"/>
    <p:restoredTop sz="90012" autoAdjust="0"/>
  </p:normalViewPr>
  <p:slideViewPr>
    <p:cSldViewPr snapToGrid="0" snapToObjects="1">
      <p:cViewPr varScale="1">
        <p:scale>
          <a:sx n="99" d="100"/>
          <a:sy n="99" d="100"/>
        </p:scale>
        <p:origin x="227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310D87-62DF-5D49-BDC9-E6CB2AFB4311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8F7EDB-C421-824C-B61B-4918CA274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6822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0DE41B-D784-BA4F-A062-70A7D1BFE910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278A8B-08C7-9F46-93BF-5A384DF5C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67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278A8B-08C7-9F46-93BF-5A384DF5C06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362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6"/>
            <a:ext cx="7543800" cy="2593975"/>
          </a:xfrm>
        </p:spPr>
        <p:txBody>
          <a:bodyPr anchor="b"/>
          <a:lstStyle>
            <a:lvl1pPr>
              <a:defRPr sz="495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49279-F039-472F-B0D5-F00E941D66F5}" type="datetime1">
              <a:rPr lang="en-US" smtClean="0"/>
              <a:t>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39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EEAD3-E6F1-4631-BCA3-AB7ADBC99A30}" type="datetime1">
              <a:rPr lang="en-US" smtClean="0"/>
              <a:t>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883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DACBC-B05E-45F8-8BCE-59C21AA01D1A}" type="datetime1">
              <a:rPr lang="en-US" smtClean="0"/>
              <a:t>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614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4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49279-F039-472F-B0D5-F00E941D66F5}" type="datetime1">
              <a:rPr lang="en-US" smtClean="0"/>
              <a:t>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7241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634D7-9568-4258-A47C-C39D26C1A0D9}" type="datetime1">
              <a:rPr lang="en-US" smtClean="0"/>
              <a:t>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5490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5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5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C2B24-9EB4-4427-BA15-1D58BE27649B}" type="datetime1">
              <a:rPr lang="en-US" smtClean="0"/>
              <a:t>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7091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7A78-52CA-4F0E-AAD9-F672E579979B}" type="datetime1">
              <a:rPr lang="en-US" smtClean="0"/>
              <a:t>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0913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CA2D-42FA-4EA7-A473-3644F2783098}" type="datetime1">
              <a:rPr lang="en-US" smtClean="0"/>
              <a:t>1/3/2022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553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60BF7-BCEE-4FC7-91D4-1E318772C9C4}" type="datetime1">
              <a:rPr lang="en-US" smtClean="0"/>
              <a:t>1/3/2022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8715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CC9E7-2356-4FB7-B0DE-FA41085F7116}" type="datetime1">
              <a:rPr lang="en-US" smtClean="0"/>
              <a:t>1/3/2022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4046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1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E123E-7790-481D-80DA-7AB5D65C64D7}" type="datetime1">
              <a:rPr lang="en-US" smtClean="0"/>
              <a:t>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34959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634D7-9568-4258-A47C-C39D26C1A0D9}" type="datetime1">
              <a:rPr lang="en-US" smtClean="0"/>
              <a:t>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444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4369-EDAE-443D-B025-80738D89B7D3}" type="datetime1">
              <a:rPr lang="en-US" smtClean="0"/>
              <a:t>1/3/2022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3169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EEAD3-E6F1-4631-BCA3-AB7ADBC99A30}" type="datetime1">
              <a:rPr lang="en-US" smtClean="0"/>
              <a:t>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0322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DACBC-B05E-45F8-8BCE-59C21AA01D1A}" type="datetime1">
              <a:rPr lang="en-US" smtClean="0"/>
              <a:t>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615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5" y="5486400"/>
            <a:ext cx="7659687" cy="1168400"/>
          </a:xfrm>
        </p:spPr>
        <p:txBody>
          <a:bodyPr anchor="t"/>
          <a:lstStyle>
            <a:lvl1pPr algn="l">
              <a:defRPr sz="27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5" y="3852863"/>
            <a:ext cx="6135687" cy="1633538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C2B24-9EB4-4427-BA15-1D58BE27649B}" type="datetime1">
              <a:rPr lang="en-US" smtClean="0"/>
              <a:t>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074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7A78-52CA-4F0E-AAD9-F672E579979B}" type="datetime1">
              <a:rPr lang="en-US" smtClean="0"/>
              <a:t>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23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500" b="1">
                <a:solidFill>
                  <a:schemeClr val="tx2"/>
                </a:solidFill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500" b="1">
                <a:solidFill>
                  <a:schemeClr val="tx2"/>
                </a:solidFill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CA2D-42FA-4EA7-A473-3644F2783098}" type="datetime1">
              <a:rPr lang="en-US" smtClean="0"/>
              <a:t>1/3/2022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312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60BF7-BCEE-4FC7-91D4-1E318772C9C4}" type="datetime1">
              <a:rPr lang="en-US" smtClean="0"/>
              <a:t>1/3/2022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427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CC9E7-2356-4FB7-B0DE-FA41085F7116}" type="datetime1">
              <a:rPr lang="en-US" smtClean="0"/>
              <a:t>1/3/2022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018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165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2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E123E-7790-481D-80DA-7AB5D65C64D7}" type="datetime1">
              <a:rPr lang="en-US" smtClean="0"/>
              <a:t>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72536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165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4369-EDAE-443D-B025-80738D89B7D3}" type="datetime1">
              <a:rPr lang="en-US" smtClean="0"/>
              <a:t>1/3/2022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483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350">
                <a:solidFill>
                  <a:srgbClr val="FFFFFF"/>
                </a:solidFill>
              </a:defRPr>
            </a:lvl1pPr>
          </a:lstStyle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3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4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2"/>
                </a:solidFill>
              </a:defRPr>
            </a:lvl1pPr>
          </a:lstStyle>
          <a:p>
            <a:fld id="{AC432949-3D66-445A-91A3-ECDDD45730B0}" type="datetime1">
              <a:rPr lang="en-US" smtClean="0"/>
              <a:t>1/3/2022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400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hf hdr="0" dt="0"/>
  <p:txStyles>
    <p:titleStyle>
      <a:lvl1pPr algn="l" defTabSz="685783" rtl="0" eaLnBrk="1" latinLnBrk="0" hangingPunct="1">
        <a:spcBef>
          <a:spcPct val="0"/>
        </a:spcBef>
        <a:buNone/>
        <a:defRPr sz="3450" kern="1200" cap="none" spc="-75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57168" indent="-171446" algn="l" defTabSz="685783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1pPr>
      <a:lvl2pPr marL="480048" indent="-171446" algn="l" defTabSz="685783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54361" indent="-171446" algn="l" defTabSz="685783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960096" indent="-171446" algn="l" defTabSz="685783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65831" indent="-171446" algn="l" defTabSz="685783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05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02988" indent="-137156" algn="l" defTabSz="685783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05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440144" indent="-137156" algn="l" defTabSz="685783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577300" indent="-137156" algn="l" defTabSz="685783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714457" indent="-137156" algn="l" defTabSz="685783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2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3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C432949-3D66-445A-91A3-ECDDD45730B0}" type="datetime1">
              <a:rPr lang="en-US" smtClean="0"/>
              <a:t>1/3/2022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467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</p:sldLayoutIdLst>
  <p:hf hdr="0" dt="0"/>
  <p:txStyles>
    <p:titleStyle>
      <a:lvl1pPr algn="l" defTabSz="914377" rtl="0" eaLnBrk="1" latinLnBrk="0" hangingPunct="1">
        <a:spcBef>
          <a:spcPct val="0"/>
        </a:spcBef>
        <a:buNone/>
        <a:defRPr sz="3600" b="1" kern="1200" cap="none" spc="-100" baseline="0">
          <a:ln>
            <a:noFill/>
          </a:ln>
          <a:solidFill>
            <a:schemeClr val="tx2"/>
          </a:solidFill>
          <a:effectLst/>
          <a:latin typeface="Myriad Pro" panose="020B0503030403020204" pitchFamily="34" charset="0"/>
          <a:ea typeface="+mj-ea"/>
          <a:cs typeface="+mj-cs"/>
        </a:defRPr>
      </a:lvl1pPr>
    </p:titleStyle>
    <p:bodyStyle>
      <a:lvl1pPr marL="342891" indent="-228594" algn="l" defTabSz="914377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40064" indent="-228594" algn="l" defTabSz="914377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005815" indent="-228594" algn="l" defTabSz="914377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80128" indent="-228594" algn="l" defTabSz="914377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54441" indent="-228594" algn="l" defTabSz="914377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737317" indent="-182875" algn="l" defTabSz="914377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192" indent="-182875" algn="l" defTabSz="914377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067" indent="-182875" algn="l" defTabSz="914377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5943" indent="-182875" algn="l" defTabSz="914377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obile.tds.cambiumast.com/launchpad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3"/>
            <a:ext cx="7620000" cy="2974975"/>
          </a:xfrm>
        </p:spPr>
        <p:txBody>
          <a:bodyPr/>
          <a:lstStyle/>
          <a:p>
            <a:r>
              <a:rPr lang="en-US" sz="4800" dirty="0"/>
              <a:t>How to Take an </a:t>
            </a:r>
            <a:br>
              <a:rPr lang="en-US" sz="4800" dirty="0"/>
            </a:br>
            <a:r>
              <a:rPr lang="en-US" sz="4800" dirty="0"/>
              <a:t>Interim Assessment During Distance Learning</a:t>
            </a:r>
            <a:br>
              <a:rPr lang="en-US" sz="4800" dirty="0"/>
            </a:br>
            <a:br>
              <a:rPr lang="en-US" sz="4800"/>
            </a:br>
            <a:r>
              <a:rPr lang="en-US" sz="3200">
                <a:solidFill>
                  <a:srgbClr val="D9531E"/>
                </a:solidFill>
              </a:rPr>
              <a:t>2021-22 </a:t>
            </a:r>
            <a:r>
              <a:rPr lang="en-US" sz="3200" dirty="0">
                <a:solidFill>
                  <a:srgbClr val="D9531E"/>
                </a:solidFill>
              </a:rPr>
              <a:t>School Year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7320280" cy="1747036"/>
          </a:xfrm>
        </p:spPr>
        <p:txBody>
          <a:bodyPr>
            <a:normAutofit/>
          </a:bodyPr>
          <a:lstStyle/>
          <a:p>
            <a:endParaRPr lang="en-US" sz="1800" dirty="0">
              <a:solidFill>
                <a:srgbClr val="00447C"/>
              </a:solidFill>
              <a:latin typeface="Myriad Pro" panose="020B0503030403020204" pitchFamily="34" charset="0"/>
            </a:endParaRPr>
          </a:p>
          <a:p>
            <a:r>
              <a:rPr lang="en-US" sz="1800" dirty="0">
                <a:solidFill>
                  <a:srgbClr val="00447C"/>
                </a:solidFill>
                <a:latin typeface="Myriad Pro" panose="020B0503030403020204" pitchFamily="34" charset="0"/>
              </a:rPr>
              <a:t>Assessment &amp; Research</a:t>
            </a:r>
          </a:p>
          <a:p>
            <a:endParaRPr lang="en-US" sz="1800" dirty="0">
              <a:solidFill>
                <a:srgbClr val="00447C"/>
              </a:solidFill>
              <a:latin typeface="Myriad Pro" panose="020B0503030403020204" pitchFamily="34" charset="0"/>
            </a:endParaRPr>
          </a:p>
          <a:p>
            <a:endParaRPr lang="en-US" sz="1800" dirty="0">
              <a:solidFill>
                <a:srgbClr val="00447C"/>
              </a:solidFill>
              <a:latin typeface="Myriad Pro" panose="020B0503030403020204" pitchFamily="34" charset="0"/>
            </a:endParaRPr>
          </a:p>
          <a:p>
            <a:r>
              <a:rPr lang="en-US" sz="1800" dirty="0">
                <a:solidFill>
                  <a:schemeClr val="accent4">
                    <a:lumMod val="75000"/>
                  </a:schemeClr>
                </a:solidFill>
                <a:latin typeface="Myriad Pro" panose="020B0503030403020204" pitchFamily="34" charset="0"/>
              </a:rPr>
              <a:t>CLIMATE | CULTURE | SYSTEMS | INSTRUCTION</a:t>
            </a:r>
          </a:p>
          <a:p>
            <a:endParaRPr lang="en-US" sz="1800" dirty="0">
              <a:solidFill>
                <a:srgbClr val="00447C"/>
              </a:solidFill>
              <a:latin typeface="Myriad Pro" panose="020B0503030403020204" pitchFamily="34" charset="0"/>
            </a:endParaRPr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AC30A5B7-1106-4120-ACF1-0C44F8B681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60" y="5207166"/>
            <a:ext cx="2606040" cy="1009323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5FD8C2-AF3C-4CCA-883D-C07286BAE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7101598" y="3563448"/>
            <a:ext cx="3337906" cy="365760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Assessment &amp; Research| Everett Public Schools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33268248-92DE-4E12-B578-E77438D53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97F69B-C601-4671-83DA-CD711E663B8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94441D02-EB75-4505-9F7F-7C43CB2AE65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670" y="6319036"/>
            <a:ext cx="457200" cy="44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491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C97678D-59AC-484F-B1C5-86E1436F6BA5}"/>
              </a:ext>
            </a:extLst>
          </p:cNvPr>
          <p:cNvSpPr txBox="1"/>
          <p:nvPr/>
        </p:nvSpPr>
        <p:spPr>
          <a:xfrm>
            <a:off x="457200" y="1658320"/>
            <a:ext cx="76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sz="200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https://mobile.tds.cambiumast.com/launchpad/</a:t>
            </a:r>
            <a:r>
              <a:rPr lang="en-US" sz="200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B205F9D-D6EE-4F22-A90C-606FD6613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274638"/>
            <a:ext cx="7982607" cy="1143000"/>
          </a:xfrm>
        </p:spPr>
        <p:txBody>
          <a:bodyPr/>
          <a:lstStyle/>
          <a:p>
            <a:r>
              <a:rPr lang="en-US" sz="3600" b="1" dirty="0">
                <a:latin typeface="Myriad Pro" panose="020B0503030403020204" pitchFamily="34" charset="0"/>
              </a:rPr>
              <a:t>Navigate to Cambium Assessment Page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8105805F-6589-4383-A512-389BFAA9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7101598" y="3563448"/>
            <a:ext cx="3337906" cy="365760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Assessment &amp; Research| Everett Public Schools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A0552123-4CC7-47C8-B7CA-F34166E93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97F69B-C601-4671-83DA-CD711E663B8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CE2FD5F4-9FA4-4779-9781-A5277B96BEF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670" y="6319036"/>
            <a:ext cx="457200" cy="44304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222FA8B-9A31-4505-8925-521AB143DDF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7825" y="2453765"/>
            <a:ext cx="4839375" cy="408679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B891987E-52DC-44D2-90D3-26E57B0EA55E}"/>
              </a:ext>
            </a:extLst>
          </p:cNvPr>
          <p:cNvSpPr txBox="1"/>
          <p:nvPr/>
        </p:nvSpPr>
        <p:spPr>
          <a:xfrm>
            <a:off x="457200" y="2299112"/>
            <a:ext cx="7620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sz="200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Washington</a:t>
            </a:r>
          </a:p>
          <a:p>
            <a:pPr defTabSz="342900"/>
            <a:endParaRPr lang="en-US" sz="2000" dirty="0">
              <a:solidFill>
                <a:srgbClr val="0044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42900"/>
            <a:endParaRPr lang="en-US" sz="2000" dirty="0">
              <a:solidFill>
                <a:srgbClr val="0044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42900"/>
            <a:endParaRPr lang="en-US" sz="2000" dirty="0">
              <a:solidFill>
                <a:srgbClr val="0044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42900"/>
            <a:endParaRPr lang="en-US" sz="2000" dirty="0">
              <a:solidFill>
                <a:srgbClr val="0044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42900"/>
            <a:endParaRPr lang="en-US" sz="2000" dirty="0">
              <a:solidFill>
                <a:srgbClr val="0044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42900"/>
            <a:endParaRPr lang="en-US" sz="2000" dirty="0">
              <a:solidFill>
                <a:srgbClr val="0044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42900"/>
            <a:endParaRPr lang="en-US" sz="2000" dirty="0">
              <a:solidFill>
                <a:srgbClr val="0044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42900"/>
            <a:endParaRPr lang="en-US" sz="2000" dirty="0">
              <a:solidFill>
                <a:srgbClr val="0044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42900"/>
            <a:endParaRPr lang="en-US" sz="2000" dirty="0">
              <a:solidFill>
                <a:srgbClr val="0044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42900"/>
            <a:endParaRPr lang="en-US" sz="2000" dirty="0">
              <a:solidFill>
                <a:srgbClr val="0044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42900"/>
            <a:r>
              <a:rPr lang="en-US" sz="200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Ok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1AF97ECB-7556-45A5-B09C-9102EEE4E490}"/>
              </a:ext>
            </a:extLst>
          </p:cNvPr>
          <p:cNvSpPr/>
          <p:nvPr/>
        </p:nvSpPr>
        <p:spPr>
          <a:xfrm>
            <a:off x="3468414" y="3407980"/>
            <a:ext cx="620110" cy="2601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C767BD3E-2A82-4A5F-84D1-CF0AF6CA3733}"/>
              </a:ext>
            </a:extLst>
          </p:cNvPr>
          <p:cNvSpPr/>
          <p:nvPr/>
        </p:nvSpPr>
        <p:spPr>
          <a:xfrm>
            <a:off x="3468414" y="5992649"/>
            <a:ext cx="620110" cy="2601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526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C97678D-59AC-484F-B1C5-86E1436F6BA5}"/>
              </a:ext>
            </a:extLst>
          </p:cNvPr>
          <p:cNvSpPr txBox="1"/>
          <p:nvPr/>
        </p:nvSpPr>
        <p:spPr>
          <a:xfrm>
            <a:off x="513401" y="1629629"/>
            <a:ext cx="39014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sz="200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the following information:</a:t>
            </a:r>
          </a:p>
          <a:p>
            <a:pPr defTabSz="342900"/>
            <a:endParaRPr lang="en-US" sz="2000" dirty="0">
              <a:solidFill>
                <a:srgbClr val="0044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defTabSz="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First Name</a:t>
            </a:r>
            <a:br>
              <a:rPr lang="en-US" sz="200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solidFill>
                <a:srgbClr val="0044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defTabSz="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10-digit student ID (found in Home Access Center)</a:t>
            </a:r>
          </a:p>
          <a:p>
            <a:pPr marL="342900" indent="-342900" defTabSz="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44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defTabSz="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Session ID from teacher</a:t>
            </a:r>
          </a:p>
          <a:p>
            <a:pPr marL="342900" indent="-342900" defTabSz="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44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defTabSz="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the Sign In button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B205F9D-D6EE-4F22-A90C-606FD6613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r>
              <a:rPr lang="en-US" sz="3600" b="1">
                <a:latin typeface="Myriad Pro" panose="020B0503030403020204" pitchFamily="34" charset="0"/>
              </a:rPr>
              <a:t>Sign In </a:t>
            </a:r>
            <a:endParaRPr lang="en-US" sz="3600" b="1" dirty="0">
              <a:latin typeface="Myriad Pro" panose="020B0503030403020204" pitchFamily="34" charset="0"/>
            </a:endParaRP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8105805F-6589-4383-A512-389BFAA9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7101598" y="3563448"/>
            <a:ext cx="3337906" cy="365760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Assessment &amp; Research| Everett Public Schools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A0552123-4CC7-47C8-B7CA-F34166E93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97F69B-C601-4671-83DA-CD711E663B8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CE2FD5F4-9FA4-4779-9781-A5277B96BE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670" y="6319036"/>
            <a:ext cx="457200" cy="44304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66C934E-0539-493E-8F72-02B977D1101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645"/>
          <a:stretch/>
        </p:blipFill>
        <p:spPr>
          <a:xfrm>
            <a:off x="5223642" y="1443902"/>
            <a:ext cx="3042506" cy="441844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Arrow: Right 12">
            <a:extLst>
              <a:ext uri="{FF2B5EF4-FFF2-40B4-BE49-F238E27FC236}">
                <a16:creationId xmlns:a16="http://schemas.microsoft.com/office/drawing/2014/main" id="{65DB53CB-051E-42FD-BE02-B9817D6F5DED}"/>
              </a:ext>
            </a:extLst>
          </p:cNvPr>
          <p:cNvSpPr/>
          <p:nvPr/>
        </p:nvSpPr>
        <p:spPr>
          <a:xfrm>
            <a:off x="4729152" y="2409497"/>
            <a:ext cx="620110" cy="2601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47E8F658-821E-4206-B26F-6EA7879C2E7C}"/>
              </a:ext>
            </a:extLst>
          </p:cNvPr>
          <p:cNvSpPr/>
          <p:nvPr/>
        </p:nvSpPr>
        <p:spPr>
          <a:xfrm>
            <a:off x="4729152" y="3116191"/>
            <a:ext cx="620110" cy="2601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5B90D320-3AB2-451C-B43B-FED300C3ACFB}"/>
              </a:ext>
            </a:extLst>
          </p:cNvPr>
          <p:cNvSpPr/>
          <p:nvPr/>
        </p:nvSpPr>
        <p:spPr>
          <a:xfrm>
            <a:off x="4729152" y="4058307"/>
            <a:ext cx="620110" cy="2601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D6A9B1DA-E89C-4064-B3EE-C6CB9E92CD98}"/>
              </a:ext>
            </a:extLst>
          </p:cNvPr>
          <p:cNvSpPr/>
          <p:nvPr/>
        </p:nvSpPr>
        <p:spPr>
          <a:xfrm>
            <a:off x="4729152" y="5518894"/>
            <a:ext cx="620110" cy="2601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729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C97678D-59AC-484F-B1C5-86E1436F6BA5}"/>
              </a:ext>
            </a:extLst>
          </p:cNvPr>
          <p:cNvSpPr txBox="1"/>
          <p:nvPr/>
        </p:nvSpPr>
        <p:spPr>
          <a:xfrm>
            <a:off x="457200" y="1417638"/>
            <a:ext cx="7289164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sz="190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your information correct?</a:t>
            </a:r>
          </a:p>
          <a:p>
            <a:pPr defTabSz="342900"/>
            <a:endParaRPr lang="en-US" sz="1900" dirty="0">
              <a:solidFill>
                <a:srgbClr val="0044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42900"/>
            <a:r>
              <a:rPr lang="en-US" sz="190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yes, select Yes button. </a:t>
            </a:r>
          </a:p>
          <a:p>
            <a:pPr defTabSz="342900"/>
            <a:endParaRPr lang="en-US" sz="1900" dirty="0">
              <a:solidFill>
                <a:srgbClr val="0044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42900"/>
            <a:r>
              <a:rPr lang="en-US" sz="190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no, tell the teacher.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B205F9D-D6EE-4F22-A90C-606FD6613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r>
              <a:rPr lang="en-US" sz="3600" b="1" dirty="0">
                <a:latin typeface="Myriad Pro" panose="020B0503030403020204" pitchFamily="34" charset="0"/>
              </a:rPr>
              <a:t>Verify Your Information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8105805F-6589-4383-A512-389BFAA9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7101598" y="3563448"/>
            <a:ext cx="3337906" cy="365760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Assessment &amp; Research| Everett Public Schools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A0552123-4CC7-47C8-B7CA-F34166E93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97F69B-C601-4671-83DA-CD711E663B8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CE2FD5F4-9FA4-4779-9781-A5277B96BE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670" y="6319036"/>
            <a:ext cx="457200" cy="443049"/>
          </a:xfrm>
          <a:prstGeom prst="rect">
            <a:avLst/>
          </a:prstGeom>
        </p:spPr>
      </p:pic>
      <p:pic>
        <p:nvPicPr>
          <p:cNvPr id="12" name="Picture 11" descr="Is This You? Page in the Student Testing Site">
            <a:extLst>
              <a:ext uri="{FF2B5EF4-FFF2-40B4-BE49-F238E27FC236}">
                <a16:creationId xmlns:a16="http://schemas.microsoft.com/office/drawing/2014/main" id="{AC706A2C-9C31-4E2A-935A-1000D13E567E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587064" y="3074385"/>
            <a:ext cx="5559972" cy="2983953"/>
          </a:xfrm>
          <a:prstGeom prst="rect">
            <a:avLst/>
          </a:prstGeom>
          <a:ln w="9522" cmpd="sng">
            <a:solidFill>
              <a:schemeClr val="tx1"/>
            </a:solidFill>
            <a:prstDash val="solid"/>
          </a:ln>
        </p:spPr>
      </p:pic>
      <p:sp>
        <p:nvSpPr>
          <p:cNvPr id="13" name="Arrow: Right 12">
            <a:extLst>
              <a:ext uri="{FF2B5EF4-FFF2-40B4-BE49-F238E27FC236}">
                <a16:creationId xmlns:a16="http://schemas.microsoft.com/office/drawing/2014/main" id="{2330992E-2DF3-4606-BFC9-8B6258181931}"/>
              </a:ext>
            </a:extLst>
          </p:cNvPr>
          <p:cNvSpPr/>
          <p:nvPr/>
        </p:nvSpPr>
        <p:spPr>
          <a:xfrm>
            <a:off x="2957657" y="5738034"/>
            <a:ext cx="620110" cy="2601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307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C97678D-59AC-484F-B1C5-86E1436F6BA5}"/>
              </a:ext>
            </a:extLst>
          </p:cNvPr>
          <p:cNvSpPr txBox="1"/>
          <p:nvPr/>
        </p:nvSpPr>
        <p:spPr>
          <a:xfrm>
            <a:off x="562064" y="1320777"/>
            <a:ext cx="37576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sz="200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the test you need to take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B205F9D-D6EE-4F22-A90C-606FD6613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r>
              <a:rPr lang="en-US" sz="3600" b="1" dirty="0">
                <a:latin typeface="Myriad Pro" panose="020B0503030403020204" pitchFamily="34" charset="0"/>
              </a:rPr>
              <a:t>Select Test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8105805F-6589-4383-A512-389BFAA9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7101598" y="3563448"/>
            <a:ext cx="3337906" cy="365760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Assessment &amp; Research| Everett Public Schools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A0552123-4CC7-47C8-B7CA-F34166E93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97F69B-C601-4671-83DA-CD711E663B8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CE2FD5F4-9FA4-4779-9781-A5277B96BE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670" y="6319036"/>
            <a:ext cx="457200" cy="44304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4E5C910-CE18-4CEE-93F9-3B41CD1AD7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2429" y="2624065"/>
            <a:ext cx="5496692" cy="279121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Arrow: Right 12">
            <a:extLst>
              <a:ext uri="{FF2B5EF4-FFF2-40B4-BE49-F238E27FC236}">
                <a16:creationId xmlns:a16="http://schemas.microsoft.com/office/drawing/2014/main" id="{DE89EFEB-B53F-40E3-BDD7-DCB21F49AA11}"/>
              </a:ext>
            </a:extLst>
          </p:cNvPr>
          <p:cNvSpPr/>
          <p:nvPr/>
        </p:nvSpPr>
        <p:spPr>
          <a:xfrm>
            <a:off x="1139371" y="4019672"/>
            <a:ext cx="620110" cy="2601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699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2B205F9D-D6EE-4F22-A90C-606FD6613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r>
              <a:rPr lang="en-US" sz="3600" b="1" dirty="0">
                <a:latin typeface="Myriad Pro" panose="020B0503030403020204" pitchFamily="34" charset="0"/>
              </a:rPr>
              <a:t>Wait for Your Teacher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8105805F-6589-4383-A512-389BFAA9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7101598" y="3563448"/>
            <a:ext cx="3337906" cy="365760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Assessment &amp; Research| Everett Public Schools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A0552123-4CC7-47C8-B7CA-F34166E93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97F69B-C601-4671-83DA-CD711E663B8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CE2FD5F4-9FA4-4779-9781-A5277B96BE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670" y="6319036"/>
            <a:ext cx="457200" cy="44304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4C2B417-1A21-4485-8363-FC40660AD6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030" y="1680610"/>
            <a:ext cx="7259940" cy="256754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58731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C97678D-59AC-484F-B1C5-86E1436F6BA5}"/>
              </a:ext>
            </a:extLst>
          </p:cNvPr>
          <p:cNvSpPr txBox="1"/>
          <p:nvPr/>
        </p:nvSpPr>
        <p:spPr>
          <a:xfrm>
            <a:off x="562063" y="1320778"/>
            <a:ext cx="72810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sz="200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Begin Test Now.</a:t>
            </a:r>
          </a:p>
          <a:p>
            <a:pPr defTabSz="342900"/>
            <a:r>
              <a:rPr lang="en-US" sz="200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teacher </a:t>
            </a:r>
            <a:r>
              <a:rPr lang="en-US" sz="200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watch </a:t>
            </a:r>
            <a:r>
              <a:rPr lang="en-US" sz="200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progress throughout testing.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B205F9D-D6EE-4F22-A90C-606FD6613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r>
              <a:rPr lang="en-US" sz="3600" b="1" dirty="0">
                <a:latin typeface="Myriad Pro" panose="020B0503030403020204" pitchFamily="34" charset="0"/>
              </a:rPr>
              <a:t>Begin Test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8105805F-6589-4383-A512-389BFAA9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7101598" y="3563448"/>
            <a:ext cx="3337906" cy="365760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Assessment &amp; Research| Everett Public Schools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A0552123-4CC7-47C8-B7CA-F34166E93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97F69B-C601-4671-83DA-CD711E663B8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CE2FD5F4-9FA4-4779-9781-A5277B96BE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670" y="6319036"/>
            <a:ext cx="457200" cy="44304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5EF28DA-ED10-4BC5-88E3-8C9A72C3E9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5077" y="2585546"/>
            <a:ext cx="6215719" cy="356569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Arrow: Right 12">
            <a:extLst>
              <a:ext uri="{FF2B5EF4-FFF2-40B4-BE49-F238E27FC236}">
                <a16:creationId xmlns:a16="http://schemas.microsoft.com/office/drawing/2014/main" id="{A0B4B716-B146-44D3-8E81-E5FF42E8463A}"/>
              </a:ext>
            </a:extLst>
          </p:cNvPr>
          <p:cNvSpPr/>
          <p:nvPr/>
        </p:nvSpPr>
        <p:spPr>
          <a:xfrm>
            <a:off x="2574030" y="5815550"/>
            <a:ext cx="620110" cy="2601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9288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EPS C0lor 2">
      <a:dk1>
        <a:srgbClr val="00447C"/>
      </a:dk1>
      <a:lt1>
        <a:srgbClr val="FFFFFF"/>
      </a:lt1>
      <a:dk2>
        <a:srgbClr val="00447C"/>
      </a:dk2>
      <a:lt2>
        <a:srgbClr val="D9531E"/>
      </a:lt2>
      <a:accent1>
        <a:srgbClr val="D9531E"/>
      </a:accent1>
      <a:accent2>
        <a:srgbClr val="F8971D"/>
      </a:accent2>
      <a:accent3>
        <a:srgbClr val="00447C"/>
      </a:accent3>
      <a:accent4>
        <a:srgbClr val="B9C7D4"/>
      </a:accent4>
      <a:accent5>
        <a:srgbClr val="C89F5D"/>
      </a:accent5>
      <a:accent6>
        <a:srgbClr val="B1A089"/>
      </a:accent6>
      <a:hlink>
        <a:srgbClr val="00B0F0"/>
      </a:hlink>
      <a:folHlink>
        <a:srgbClr val="FFFFFF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djacency">
  <a:themeElements>
    <a:clrScheme name="EPS C0lor 2">
      <a:dk1>
        <a:srgbClr val="00447C"/>
      </a:dk1>
      <a:lt1>
        <a:srgbClr val="FFFFFF"/>
      </a:lt1>
      <a:dk2>
        <a:srgbClr val="00447C"/>
      </a:dk2>
      <a:lt2>
        <a:srgbClr val="D9531E"/>
      </a:lt2>
      <a:accent1>
        <a:srgbClr val="D9531E"/>
      </a:accent1>
      <a:accent2>
        <a:srgbClr val="F8971D"/>
      </a:accent2>
      <a:accent3>
        <a:srgbClr val="00447C"/>
      </a:accent3>
      <a:accent4>
        <a:srgbClr val="B9C7D4"/>
      </a:accent4>
      <a:accent5>
        <a:srgbClr val="C89F5D"/>
      </a:accent5>
      <a:accent6>
        <a:srgbClr val="B1A089"/>
      </a:accent6>
      <a:hlink>
        <a:srgbClr val="00B0F0"/>
      </a:hlink>
      <a:folHlink>
        <a:srgbClr val="FFFFFF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11167</TotalTime>
  <Words>186</Words>
  <Application>Microsoft Office PowerPoint</Application>
  <PresentationFormat>On-screen Show (4:3)</PresentationFormat>
  <Paragraphs>56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</vt:lpstr>
      <vt:lpstr>Myriad Pro</vt:lpstr>
      <vt:lpstr>Adjacency</vt:lpstr>
      <vt:lpstr>1_Adjacency</vt:lpstr>
      <vt:lpstr>How to Take an  Interim Assessment During Distance Learning  2021-22 School Year</vt:lpstr>
      <vt:lpstr>Navigate to Cambium Assessment Page</vt:lpstr>
      <vt:lpstr>Sign In </vt:lpstr>
      <vt:lpstr>Verify Your Information</vt:lpstr>
      <vt:lpstr>Select Test</vt:lpstr>
      <vt:lpstr>Wait for Your Teacher</vt:lpstr>
      <vt:lpstr>Begin Test</vt:lpstr>
    </vt:vector>
  </TitlesOfParts>
  <Company>Dykeman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Thompson</dc:creator>
  <cp:lastModifiedBy>Hennigan, Quiana</cp:lastModifiedBy>
  <cp:revision>534</cp:revision>
  <cp:lastPrinted>2016-08-31T16:33:36Z</cp:lastPrinted>
  <dcterms:created xsi:type="dcterms:W3CDTF">2016-08-25T16:48:33Z</dcterms:created>
  <dcterms:modified xsi:type="dcterms:W3CDTF">2022-01-03T18:34:05Z</dcterms:modified>
</cp:coreProperties>
</file>